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  <p:sldMasterId id="2147484115" r:id="rId2"/>
    <p:sldMasterId id="2147484142" r:id="rId3"/>
  </p:sldMasterIdLst>
  <p:notesMasterIdLst>
    <p:notesMasterId r:id="rId9"/>
  </p:notesMasterIdLst>
  <p:sldIdLst>
    <p:sldId id="289" r:id="rId4"/>
    <p:sldId id="309" r:id="rId5"/>
    <p:sldId id="307" r:id="rId6"/>
    <p:sldId id="310" r:id="rId7"/>
    <p:sldId id="281" r:id="rId8"/>
  </p:sldIdLst>
  <p:sldSz cx="9144000" cy="6858000" type="screen4x3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B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57" autoAdjust="0"/>
    <p:restoredTop sz="94660"/>
  </p:normalViewPr>
  <p:slideViewPr>
    <p:cSldViewPr>
      <p:cViewPr varScale="1">
        <p:scale>
          <a:sx n="74" d="100"/>
          <a:sy n="74" d="100"/>
        </p:scale>
        <p:origin x="-11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436988-99FC-49E5-9E56-0914103AE22B}" type="datetimeFigureOut">
              <a:rPr lang="es-ES"/>
              <a:pPr>
                <a:defRPr/>
              </a:pPr>
              <a:t>02/01/2017</a:t>
            </a:fld>
            <a:endParaRPr lang="es-NI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NI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NI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785145B-C541-4A5D-A2A0-5BAF414ED6F9}" type="slidenum">
              <a:rPr lang="es-NI"/>
              <a:pPr>
                <a:defRPr/>
              </a:pPr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2701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NI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F4364F-6D56-40DF-8D4D-5A035D29CBE2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9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6222F841-4EA0-4616-BF48-1BE563DE6C5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F5F45-1AFF-44B8-9358-E344ADDAC3C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ED1A0-F8C9-4C6C-A9AF-853AFAB913A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8174B-09A9-44BB-9B81-4B9CDA0061D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8F80B-7084-4470-B6F2-DEC25A07A5C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89669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02253-9F02-4D95-8E2C-781E45A9987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681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E6BCB-ED0D-41C8-92A0-F6A96E0C7C6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502237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3E3DF-E8B3-46CE-9627-1094EC2BAB6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53941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75D6B-0623-4504-AEF3-54D93732317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440593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BACF0-CF74-41F2-8111-49AE8A71B38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823271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3325E-1494-460C-8414-C27EE5A03B9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08170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2120B-26F4-46C7-B654-EEADECDD806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ACA14-8076-490C-8E7B-1E2C9CD7BAE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45665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99F51-E80D-4968-91B5-D432FA0A437C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905030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360FA-EA60-49A8-BBA4-658C390E5F2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392692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172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172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AFCD8-EEB3-42A2-85EF-E536E0EED2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5550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02253-9F02-4D95-8E2C-781E45A9987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75829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92B3D-2D68-485F-8B64-2ADAD1ABDE64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9479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2AF77-54BD-43F0-9459-2EDD6FD653B4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3550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3C408-527D-4559-A805-6B6D20822428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1391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94CF0-3FFE-4CAE-B6AB-2BA855A034D2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11222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C87C4-A8EE-4129-84C9-F2BA89E6B43B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6670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F1E769F1-0AA8-4452-A0E0-A363592217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2DD2A-FF32-4F87-AFEE-0B0150901823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91523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E8711-0197-4838-A8E1-1D98B75A04BA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5853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02100-EEB4-4CC3-83B7-5BB26A5C5F1B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20330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B845F-92DD-477F-BAA8-296B76F1692D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16675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172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172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5514C-9AE1-48C8-9847-A5F26B5B621C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2462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28600"/>
            <a:ext cx="7848600" cy="563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A6F31-0361-4677-B661-C83F69998FF0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59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E8C10-0A26-4F60-8006-A288151392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37BBC-5C08-4DE7-B48C-610B3D64728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1147-95E5-4110-A7F0-4C9257E0FA3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4B4F7-B01C-471E-8DDF-3607F0FA424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70F48-C175-4D65-B549-F104A6F666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ortar y redondear rectángulo de esquina sencilla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Triángulo rectángulo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3961D-CDAA-410F-9D3D-780ED732ED6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5E9EFF">
                <a:alpha val="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076" name="8 Marcador de título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3077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919551C5-B53B-41B6-AA40-CE1D6BFE7AD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3081" name="1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097" r:id="rId2"/>
    <p:sldLayoutId id="2147484113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14" r:id="rId9"/>
    <p:sldLayoutId id="2147484103" r:id="rId10"/>
    <p:sldLayoutId id="2147484104" r:id="rId11"/>
    <p:sldLayoutId id="2147484105" r:id="rId12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0"/>
          <p:cNvSpPr>
            <a:spLocks/>
          </p:cNvSpPr>
          <p:nvPr/>
        </p:nvSpPr>
        <p:spPr bwMode="white">
          <a:xfrm>
            <a:off x="971550" y="-9525"/>
            <a:ext cx="8353425" cy="6880225"/>
          </a:xfrm>
          <a:custGeom>
            <a:avLst/>
            <a:gdLst/>
            <a:ahLst/>
            <a:cxnLst>
              <a:cxn ang="0">
                <a:pos x="148" y="0"/>
              </a:cxn>
              <a:cxn ang="0">
                <a:pos x="561" y="193"/>
              </a:cxn>
              <a:cxn ang="0">
                <a:pos x="943" y="501"/>
              </a:cxn>
              <a:cxn ang="0">
                <a:pos x="1221" y="967"/>
              </a:cxn>
              <a:cxn ang="0">
                <a:pos x="1413" y="1630"/>
              </a:cxn>
              <a:cxn ang="0">
                <a:pos x="1290" y="2660"/>
              </a:cxn>
              <a:cxn ang="0">
                <a:pos x="0" y="4342"/>
              </a:cxn>
              <a:cxn ang="0">
                <a:pos x="4349" y="4342"/>
              </a:cxn>
              <a:cxn ang="0">
                <a:pos x="4362" y="7"/>
              </a:cxn>
              <a:cxn ang="0">
                <a:pos x="148" y="0"/>
              </a:cxn>
            </a:cxnLst>
            <a:rect l="0" t="0" r="r" b="b"/>
            <a:pathLst>
              <a:path w="4362" h="4342">
                <a:moveTo>
                  <a:pt x="148" y="0"/>
                </a:moveTo>
                <a:lnTo>
                  <a:pt x="561" y="193"/>
                </a:lnTo>
                <a:lnTo>
                  <a:pt x="943" y="501"/>
                </a:lnTo>
                <a:lnTo>
                  <a:pt x="1221" y="967"/>
                </a:lnTo>
                <a:lnTo>
                  <a:pt x="1413" y="1630"/>
                </a:lnTo>
                <a:lnTo>
                  <a:pt x="1290" y="2660"/>
                </a:lnTo>
                <a:lnTo>
                  <a:pt x="0" y="4342"/>
                </a:lnTo>
                <a:lnTo>
                  <a:pt x="4349" y="4342"/>
                </a:lnTo>
                <a:lnTo>
                  <a:pt x="4362" y="7"/>
                </a:lnTo>
                <a:lnTo>
                  <a:pt x="148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Rectangle 62"/>
          <p:cNvSpPr>
            <a:spLocks noChangeArrowheads="1"/>
          </p:cNvSpPr>
          <p:nvPr/>
        </p:nvSpPr>
        <p:spPr bwMode="grayWhite">
          <a:xfrm>
            <a:off x="3563938" y="3933825"/>
            <a:ext cx="5595937" cy="431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grayWhite">
          <a:xfrm>
            <a:off x="3635375" y="3933825"/>
            <a:ext cx="5508625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grayWhite">
          <a:xfrm>
            <a:off x="3492500" y="4365625"/>
            <a:ext cx="56515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Freeform 61"/>
          <p:cNvSpPr>
            <a:spLocks/>
          </p:cNvSpPr>
          <p:nvPr/>
        </p:nvSpPr>
        <p:spPr bwMode="gray">
          <a:xfrm>
            <a:off x="-612775" y="0"/>
            <a:ext cx="4608513" cy="6881813"/>
          </a:xfrm>
          <a:custGeom>
            <a:avLst/>
            <a:gdLst/>
            <a:ahLst/>
            <a:cxnLst>
              <a:cxn ang="0">
                <a:pos x="858" y="0"/>
              </a:cxn>
              <a:cxn ang="0">
                <a:pos x="1984" y="2583"/>
              </a:cxn>
              <a:cxn ang="0">
                <a:pos x="0" y="4327"/>
              </a:cxn>
              <a:cxn ang="0">
                <a:pos x="1208" y="4335"/>
              </a:cxn>
              <a:cxn ang="0">
                <a:pos x="2272" y="2567"/>
              </a:cxn>
              <a:cxn ang="0">
                <a:pos x="998" y="3"/>
              </a:cxn>
              <a:cxn ang="0">
                <a:pos x="858" y="0"/>
              </a:cxn>
            </a:cxnLst>
            <a:rect l="0" t="0" r="r" b="b"/>
            <a:pathLst>
              <a:path w="2408" h="4335">
                <a:moveTo>
                  <a:pt x="858" y="0"/>
                </a:moveTo>
                <a:cubicBezTo>
                  <a:pt x="2020" y="270"/>
                  <a:pt x="2408" y="1631"/>
                  <a:pt x="1984" y="2583"/>
                </a:cubicBezTo>
                <a:cubicBezTo>
                  <a:pt x="1560" y="3535"/>
                  <a:pt x="880" y="3976"/>
                  <a:pt x="0" y="4327"/>
                </a:cubicBezTo>
                <a:lnTo>
                  <a:pt x="1208" y="4335"/>
                </a:lnTo>
                <a:cubicBezTo>
                  <a:pt x="1520" y="4079"/>
                  <a:pt x="2144" y="3343"/>
                  <a:pt x="2272" y="2567"/>
                </a:cubicBezTo>
                <a:cubicBezTo>
                  <a:pt x="2400" y="1791"/>
                  <a:pt x="2278" y="419"/>
                  <a:pt x="998" y="3"/>
                </a:cubicBezTo>
                <a:lnTo>
                  <a:pt x="858" y="0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27451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848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477000"/>
            <a:ext cx="2133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867400" y="6477000"/>
            <a:ext cx="2895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429000" y="6477000"/>
            <a:ext cx="2133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B802253-9F02-4D95-8E2C-781E45A9987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452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05"/>
          <p:cNvGraphicFramePr>
            <a:graphicFrameLocks noChangeAspect="1"/>
          </p:cNvGraphicFramePr>
          <p:nvPr/>
        </p:nvGraphicFramePr>
        <p:xfrm>
          <a:off x="0" y="0"/>
          <a:ext cx="914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95" name="Image" r:id="rId14" imgW="11034921" imgH="1130159" progId="">
                  <p:embed/>
                </p:oleObj>
              </mc:Choice>
              <mc:Fallback>
                <p:oleObj name="Image" r:id="rId14" imgW="11034921" imgH="113015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4987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C0C0C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3" name="Freeform 99"/>
          <p:cNvSpPr>
            <a:spLocks/>
          </p:cNvSpPr>
          <p:nvPr/>
        </p:nvSpPr>
        <p:spPr bwMode="gray">
          <a:xfrm>
            <a:off x="-1588" y="6413500"/>
            <a:ext cx="4205288" cy="444500"/>
          </a:xfrm>
          <a:custGeom>
            <a:avLst/>
            <a:gdLst/>
            <a:ahLst/>
            <a:cxnLst>
              <a:cxn ang="0">
                <a:pos x="2649" y="280"/>
              </a:cxn>
              <a:cxn ang="0">
                <a:pos x="1337" y="184"/>
              </a:cxn>
              <a:cxn ang="0">
                <a:pos x="1" y="0"/>
              </a:cxn>
              <a:cxn ang="0">
                <a:pos x="0" y="279"/>
              </a:cxn>
              <a:cxn ang="0">
                <a:pos x="2649" y="280"/>
              </a:cxn>
            </a:cxnLst>
            <a:rect l="0" t="0" r="r" b="b"/>
            <a:pathLst>
              <a:path w="2649" h="280">
                <a:moveTo>
                  <a:pt x="2649" y="280"/>
                </a:moveTo>
                <a:cubicBezTo>
                  <a:pt x="2211" y="248"/>
                  <a:pt x="2061" y="246"/>
                  <a:pt x="1337" y="184"/>
                </a:cubicBezTo>
                <a:cubicBezTo>
                  <a:pt x="610" y="123"/>
                  <a:pt x="9" y="0"/>
                  <a:pt x="1" y="0"/>
                </a:cubicBezTo>
                <a:lnTo>
                  <a:pt x="0" y="279"/>
                </a:lnTo>
                <a:lnTo>
                  <a:pt x="2649" y="28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124" name="Freeform 100"/>
          <p:cNvSpPr>
            <a:spLocks/>
          </p:cNvSpPr>
          <p:nvPr/>
        </p:nvSpPr>
        <p:spPr bwMode="gray">
          <a:xfrm>
            <a:off x="4932363" y="6337300"/>
            <a:ext cx="4211637" cy="520700"/>
          </a:xfrm>
          <a:custGeom>
            <a:avLst/>
            <a:gdLst/>
            <a:ahLst/>
            <a:cxnLst>
              <a:cxn ang="0">
                <a:pos x="0" y="328"/>
              </a:cxn>
              <a:cxn ang="0">
                <a:pos x="1321" y="224"/>
              </a:cxn>
              <a:cxn ang="0">
                <a:pos x="2653" y="0"/>
              </a:cxn>
              <a:cxn ang="0">
                <a:pos x="2653" y="328"/>
              </a:cxn>
              <a:cxn ang="0">
                <a:pos x="0" y="328"/>
              </a:cxn>
            </a:cxnLst>
            <a:rect l="0" t="0" r="r" b="b"/>
            <a:pathLst>
              <a:path w="2653" h="328">
                <a:moveTo>
                  <a:pt x="0" y="328"/>
                </a:moveTo>
                <a:cubicBezTo>
                  <a:pt x="428" y="297"/>
                  <a:pt x="612" y="285"/>
                  <a:pt x="1321" y="224"/>
                </a:cubicBezTo>
                <a:cubicBezTo>
                  <a:pt x="2031" y="163"/>
                  <a:pt x="2595" y="29"/>
                  <a:pt x="2653" y="0"/>
                </a:cubicBezTo>
                <a:lnTo>
                  <a:pt x="2653" y="328"/>
                </a:lnTo>
                <a:lnTo>
                  <a:pt x="0" y="328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126" name="Freeform 102"/>
          <p:cNvSpPr>
            <a:spLocks/>
          </p:cNvSpPr>
          <p:nvPr/>
        </p:nvSpPr>
        <p:spPr bwMode="gray">
          <a:xfrm>
            <a:off x="4978400" y="800100"/>
            <a:ext cx="4165600" cy="4445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288" y="120"/>
              </a:cxn>
              <a:cxn ang="0">
                <a:pos x="2624" y="280"/>
              </a:cxn>
              <a:cxn ang="0">
                <a:pos x="2624" y="0"/>
              </a:cxn>
              <a:cxn ang="0">
                <a:pos x="0" y="8"/>
              </a:cxn>
            </a:cxnLst>
            <a:rect l="0" t="0" r="r" b="b"/>
            <a:pathLst>
              <a:path w="2624" h="280">
                <a:moveTo>
                  <a:pt x="0" y="8"/>
                </a:moveTo>
                <a:cubicBezTo>
                  <a:pt x="438" y="40"/>
                  <a:pt x="564" y="59"/>
                  <a:pt x="1288" y="120"/>
                </a:cubicBezTo>
                <a:cubicBezTo>
                  <a:pt x="2015" y="181"/>
                  <a:pt x="2616" y="280"/>
                  <a:pt x="2624" y="280"/>
                </a:cubicBezTo>
                <a:lnTo>
                  <a:pt x="2624" y="0"/>
                </a:lnTo>
                <a:lnTo>
                  <a:pt x="0" y="8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127" name="Freeform 103"/>
          <p:cNvSpPr>
            <a:spLocks/>
          </p:cNvSpPr>
          <p:nvPr/>
        </p:nvSpPr>
        <p:spPr bwMode="invGray">
          <a:xfrm>
            <a:off x="0" y="0"/>
            <a:ext cx="9144000" cy="812800"/>
          </a:xfrm>
          <a:custGeom>
            <a:avLst/>
            <a:gdLst/>
            <a:ahLst/>
            <a:cxnLst>
              <a:cxn ang="0">
                <a:pos x="0" y="512"/>
              </a:cxn>
              <a:cxn ang="0">
                <a:pos x="5760" y="512"/>
              </a:cxn>
              <a:cxn ang="0">
                <a:pos x="5760" y="0"/>
              </a:cxn>
              <a:cxn ang="0">
                <a:pos x="2804" y="134"/>
              </a:cxn>
              <a:cxn ang="0">
                <a:pos x="0" y="9"/>
              </a:cxn>
              <a:cxn ang="0">
                <a:pos x="0" y="512"/>
              </a:cxn>
            </a:cxnLst>
            <a:rect l="0" t="0" r="r" b="b"/>
            <a:pathLst>
              <a:path w="5760" h="512">
                <a:moveTo>
                  <a:pt x="0" y="512"/>
                </a:moveTo>
                <a:lnTo>
                  <a:pt x="5760" y="512"/>
                </a:lnTo>
                <a:lnTo>
                  <a:pt x="5760" y="0"/>
                </a:lnTo>
                <a:cubicBezTo>
                  <a:pt x="5554" y="37"/>
                  <a:pt x="3760" y="147"/>
                  <a:pt x="2804" y="134"/>
                </a:cubicBezTo>
                <a:cubicBezTo>
                  <a:pt x="1848" y="121"/>
                  <a:pt x="582" y="97"/>
                  <a:pt x="0" y="9"/>
                </a:cubicBezTo>
                <a:lnTo>
                  <a:pt x="0" y="512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50000">
                <a:schemeClr val="tx2">
                  <a:gamma/>
                  <a:shade val="46275"/>
                  <a:invGamma/>
                </a:schemeClr>
              </a:gs>
              <a:gs pos="100000">
                <a:schemeClr val="tx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457200" y="6562725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756025" y="6551613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fld id="{889A6F31-0361-4677-B661-C83F69998FF0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848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1128" name="Freeform 104"/>
          <p:cNvSpPr>
            <a:spLocks/>
          </p:cNvSpPr>
          <p:nvPr/>
        </p:nvSpPr>
        <p:spPr bwMode="gray">
          <a:xfrm flipH="1">
            <a:off x="0" y="793750"/>
            <a:ext cx="3635375" cy="444500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000" y="104"/>
              </a:cxn>
              <a:cxn ang="0">
                <a:pos x="2096" y="280"/>
              </a:cxn>
              <a:cxn ang="0">
                <a:pos x="2096" y="0"/>
              </a:cxn>
              <a:cxn ang="0">
                <a:pos x="0" y="16"/>
              </a:cxn>
            </a:cxnLst>
            <a:rect l="0" t="0" r="r" b="b"/>
            <a:pathLst>
              <a:path w="2096" h="280">
                <a:moveTo>
                  <a:pt x="0" y="16"/>
                </a:moveTo>
                <a:cubicBezTo>
                  <a:pt x="352" y="48"/>
                  <a:pt x="418" y="43"/>
                  <a:pt x="1000" y="104"/>
                </a:cubicBezTo>
                <a:cubicBezTo>
                  <a:pt x="1584" y="165"/>
                  <a:pt x="2048" y="251"/>
                  <a:pt x="2096" y="280"/>
                </a:cubicBezTo>
                <a:lnTo>
                  <a:pt x="2096" y="0"/>
                </a:lnTo>
                <a:lnTo>
                  <a:pt x="0" y="16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6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ctrTitle" idx="4294967295"/>
          </p:nvPr>
        </p:nvSpPr>
        <p:spPr bwMode="black">
          <a:xfrm>
            <a:off x="3419872" y="44624"/>
            <a:ext cx="4843867" cy="1340792"/>
          </a:xfrm>
        </p:spPr>
        <p:txBody>
          <a:bodyPr/>
          <a:lstStyle/>
          <a:p>
            <a:pPr eaLnBrk="1" hangingPunct="1">
              <a:defRPr/>
            </a:pPr>
            <a:r>
              <a:rPr lang="es-NI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Policía Nacional </a:t>
            </a:r>
            <a:br>
              <a:rPr lang="es-NI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NI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Nicaragua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547662" y="1052736"/>
            <a:ext cx="18591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NI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HONOR,</a:t>
            </a:r>
            <a:endParaRPr lang="es-NI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957295" y="3140968"/>
            <a:ext cx="18591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NI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SEGURIDAD,</a:t>
            </a:r>
            <a:endParaRPr lang="es-NI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259632" y="5188450"/>
            <a:ext cx="18591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NI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SERVICIO…</a:t>
            </a:r>
            <a:endParaRPr lang="es-NI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563888" y="6505401"/>
            <a:ext cx="4286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_tradnl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ENERO 2017</a:t>
            </a:r>
            <a:endParaRPr lang="es-ES_tradnl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65" y="2228300"/>
            <a:ext cx="1670111" cy="2226815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3491880" y="2420888"/>
            <a:ext cx="5868144" cy="2362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es-NI" sz="2800" b="1" dirty="0" smtClean="0">
                <a:solidFill>
                  <a:srgbClr val="FFFFFF"/>
                </a:solidFill>
                <a:latin typeface="Courier New"/>
                <a:ea typeface="Times New Roman"/>
                <a:cs typeface="Times New Roman"/>
              </a:rPr>
              <a:t>RESULTADOS - PLAN FIN DE AÑO 2016 Y AÑO NUEVO</a:t>
            </a:r>
            <a:endParaRPr lang="es-NI" sz="1100" dirty="0"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es-NI" sz="1100" dirty="0" smtClean="0"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es-NI" sz="1100" dirty="0"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es-NI" sz="2000" b="1" dirty="0" smtClean="0">
                <a:solidFill>
                  <a:srgbClr val="FFFFFF"/>
                </a:solidFill>
                <a:latin typeface="Courier New"/>
                <a:ea typeface="Times New Roman"/>
                <a:cs typeface="Times New Roman"/>
              </a:rPr>
              <a:t>30, 31 de </a:t>
            </a:r>
            <a:r>
              <a:rPr lang="es-NI" sz="2000" b="1" dirty="0">
                <a:solidFill>
                  <a:srgbClr val="FFFFFF"/>
                </a:solidFill>
                <a:latin typeface="Courier New"/>
                <a:ea typeface="Times New Roman"/>
                <a:cs typeface="Times New Roman"/>
              </a:rPr>
              <a:t>Diciembre </a:t>
            </a:r>
            <a:r>
              <a:rPr lang="es-NI" sz="2000" b="1" dirty="0" smtClean="0">
                <a:solidFill>
                  <a:srgbClr val="FFFFFF"/>
                </a:solidFill>
                <a:latin typeface="Courier New"/>
                <a:ea typeface="Times New Roman"/>
                <a:cs typeface="Times New Roman"/>
              </a:rPr>
              <a:t>2016 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es-NI" sz="2000" b="1" dirty="0" smtClean="0">
                <a:solidFill>
                  <a:srgbClr val="FFFFFF"/>
                </a:solidFill>
                <a:latin typeface="Courier New"/>
                <a:ea typeface="Times New Roman"/>
                <a:cs typeface="Times New Roman"/>
              </a:rPr>
              <a:t>Y 1 Enero 2017.</a:t>
            </a:r>
            <a:endParaRPr lang="es-NI" sz="11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45075284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1000"/>
                                  </p:iterate>
                                  <p:childTnLst>
                                    <p:set>
                                      <p:cBhvr override="childStyle">
                                        <p:cTn id="10" dur="10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 override="childStyle">
                                        <p:cTn id="14" dur="10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8FC2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10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8FC2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10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980"/>
                            </p:stCondLst>
                            <p:childTnLst>
                              <p:par>
                                <p:cTn id="1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1052736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Plan Fin de año y año nuevo:</a:t>
            </a:r>
          </a:p>
          <a:p>
            <a:pPr lvl="0" algn="just"/>
            <a:endParaRPr lang="es-ES_tradnl" sz="2400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RESULTADOS MUY SATISFACTORIOS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/>
            <a:endParaRPr lang="es-ES_tradnl" sz="2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Miles de familias y personas que nos visitan disfrutaron de las actividades de fin de año y año nuevo en paz, tranquilidad y seguridad.</a:t>
            </a:r>
          </a:p>
          <a:p>
            <a:pPr lvl="0" algn="just"/>
            <a:endParaRPr lang="es-ES_tradnl" sz="2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Sin incidencias relevantes en: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Mercados y Centros comerciales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Paradas y terminales de buses.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Actividades religiosas y deportivas.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Destinos turísticos y balnearios.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Puestos de comercialización de Pólvora.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Puestos Fronterizos (terrestres, aéreos y marítimos)</a:t>
            </a:r>
            <a:endParaRPr lang="es-ES_tradnl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16632"/>
            <a:ext cx="870807" cy="87080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45" y="57398"/>
            <a:ext cx="700939" cy="930041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2604258" y="57398"/>
            <a:ext cx="393550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19050">
                  <a:solidFill>
                    <a:srgbClr val="1129A1">
                      <a:tint val="1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VALORACION</a:t>
            </a:r>
            <a:endParaRPr lang="es-ES" sz="4400" b="1" dirty="0">
              <a:ln w="19050">
                <a:solidFill>
                  <a:srgbClr val="1129A1">
                    <a:tint val="1000"/>
                  </a:srgbClr>
                </a:solidFill>
                <a:prstDash val="solid"/>
              </a:ln>
              <a:solidFill>
                <a:srgbClr val="FFFFFF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419384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1052736"/>
            <a:ext cx="87129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s-ES_tradnl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Masiva movilización y retorno de las familias en:</a:t>
            </a:r>
          </a:p>
          <a:p>
            <a:pPr lvl="0" algn="just"/>
            <a:endParaRPr lang="es-ES_tradnl" sz="2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s-ES_tradnl" sz="2400" dirty="0">
                <a:latin typeface="Arial" pitchFamily="34" charset="0"/>
                <a:cs typeface="Arial" pitchFamily="34" charset="0"/>
              </a:rPr>
              <a:t>Balnearios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s-ES_tradnl" sz="2400" dirty="0">
                <a:latin typeface="Arial" pitchFamily="34" charset="0"/>
                <a:cs typeface="Arial" pitchFamily="34" charset="0"/>
              </a:rPr>
              <a:t>Destinos turísticos del país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Rotonda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de Bolívar a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Cmdte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. Chávez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, Puerto Salvador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Allende,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Paseo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Xolotlán, Parque Acuático y Parque Luis Alfonso Velásquez.</a:t>
            </a:r>
          </a:p>
          <a:p>
            <a:pPr marL="457200" indent="-457200" algn="just">
              <a:buFont typeface="+mj-lt"/>
              <a:buAutoNum type="arabicPeriod" startAt="2"/>
            </a:pPr>
            <a:endParaRPr lang="es-ES_tradnl" sz="24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Atención a las miles de personas que ingresaron a nuestro País a través de los puestos fronterizos.</a:t>
            </a:r>
          </a:p>
          <a:p>
            <a:pPr algn="just"/>
            <a:endParaRPr lang="es-ES_tradnl" sz="24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Respuesta a 4,856 llamadas al Centro de Emergencia Policial.</a:t>
            </a:r>
            <a:endParaRPr lang="es-ES_tradnl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16632"/>
            <a:ext cx="870807" cy="870807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45" y="57398"/>
            <a:ext cx="700939" cy="930041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2604259" y="57398"/>
            <a:ext cx="393550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19050">
                  <a:solidFill>
                    <a:srgbClr val="1129A1">
                      <a:tint val="1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VALORACION</a:t>
            </a:r>
            <a:endParaRPr lang="es-ES" sz="4400" b="1" dirty="0">
              <a:ln w="19050">
                <a:solidFill>
                  <a:srgbClr val="1129A1">
                    <a:tint val="1000"/>
                  </a:srgbClr>
                </a:solidFill>
                <a:prstDash val="solid"/>
              </a:ln>
              <a:solidFill>
                <a:srgbClr val="FFFFFF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621155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16632"/>
            <a:ext cx="870807" cy="870807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45" y="57398"/>
            <a:ext cx="700939" cy="930041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2604259" y="57398"/>
            <a:ext cx="393550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19050">
                  <a:solidFill>
                    <a:srgbClr val="1129A1">
                      <a:tint val="1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VALORACION</a:t>
            </a:r>
            <a:endParaRPr lang="es-ES" sz="4400" b="1" dirty="0">
              <a:ln w="19050">
                <a:solidFill>
                  <a:srgbClr val="1129A1">
                    <a:tint val="1000"/>
                  </a:srgbClr>
                </a:solidFill>
                <a:prstDash val="solid"/>
              </a:ln>
              <a:solidFill>
                <a:srgbClr val="FFFFFF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77114" y="1412776"/>
            <a:ext cx="76952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NI" sz="2400" dirty="0">
                <a:latin typeface="Arial" pitchFamily="34" charset="0"/>
                <a:cs typeface="Arial" pitchFamily="34" charset="0"/>
              </a:rPr>
              <a:t>No se registraron homicidios o muertes violentas en Balnearios, Mercados, Paradas y terminales de buses, Centros Comerciales y destinos </a:t>
            </a:r>
            <a:r>
              <a:rPr lang="es-NI" sz="2400" dirty="0" smtClean="0">
                <a:latin typeface="Arial" pitchFamily="34" charset="0"/>
                <a:cs typeface="Arial" pitchFamily="34" charset="0"/>
              </a:rPr>
              <a:t>turísticos.</a:t>
            </a:r>
            <a:endParaRPr lang="es-NI" sz="2400" dirty="0">
              <a:latin typeface="Arial" pitchFamily="34" charset="0"/>
              <a:cs typeface="Arial" pitchFamily="34" charset="0"/>
            </a:endParaRPr>
          </a:p>
          <a:p>
            <a:r>
              <a:rPr lang="es-NI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s-NI" sz="2400" dirty="0">
                <a:latin typeface="Arial" pitchFamily="34" charset="0"/>
                <a:cs typeface="Arial" pitchFamily="34" charset="0"/>
              </a:rPr>
              <a:t>En el 96% de los municipios del país (147 municipios) no se registraron homicidios o muertes violentas.</a:t>
            </a:r>
          </a:p>
          <a:p>
            <a:r>
              <a:rPr lang="es-NI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s-NI" sz="2400" dirty="0">
                <a:latin typeface="Arial" pitchFamily="34" charset="0"/>
                <a:cs typeface="Arial" pitchFamily="34" charset="0"/>
              </a:rPr>
              <a:t>Disminución de la actividad delictiva en el país 63 delitos menos en comparación al año 2015 lo  que representa el -4%</a:t>
            </a:r>
          </a:p>
        </p:txBody>
      </p:sp>
    </p:spTree>
    <p:extLst>
      <p:ext uri="{BB962C8B-B14F-4D97-AF65-F5344CB8AC3E}">
        <p14:creationId xmlns:p14="http://schemas.microsoft.com/office/powerpoint/2010/main" val="45763114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0000">
              <a:srgbClr val="5E9EFF">
                <a:alpha val="0"/>
              </a:srgbClr>
            </a:gs>
            <a:gs pos="52000">
              <a:srgbClr val="C4D6EB"/>
            </a:gs>
            <a:gs pos="89000">
              <a:srgbClr val="FFEBFA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772816"/>
            <a:ext cx="3024336" cy="302433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cdb2004208gl">
  <a:themeElements>
    <a:clrScheme name="6_cdb2004208gl 1">
      <a:dk1>
        <a:srgbClr val="000000"/>
      </a:dk1>
      <a:lt1>
        <a:srgbClr val="FFFFFF"/>
      </a:lt1>
      <a:dk2>
        <a:srgbClr val="1129A1"/>
      </a:dk2>
      <a:lt2>
        <a:srgbClr val="C0C0C0"/>
      </a:lt2>
      <a:accent1>
        <a:srgbClr val="4987E3"/>
      </a:accent1>
      <a:accent2>
        <a:srgbClr val="CE701A"/>
      </a:accent2>
      <a:accent3>
        <a:srgbClr val="FFFFFF"/>
      </a:accent3>
      <a:accent4>
        <a:srgbClr val="000000"/>
      </a:accent4>
      <a:accent5>
        <a:srgbClr val="B1C3EF"/>
      </a:accent5>
      <a:accent6>
        <a:srgbClr val="BA6516"/>
      </a:accent6>
      <a:hlink>
        <a:srgbClr val="36A1B6"/>
      </a:hlink>
      <a:folHlink>
        <a:srgbClr val="9CC769"/>
      </a:folHlink>
    </a:clrScheme>
    <a:fontScheme name="6_cdb2004208g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cdb2004208gl 1">
        <a:dk1>
          <a:srgbClr val="000000"/>
        </a:dk1>
        <a:lt1>
          <a:srgbClr val="FFFFFF"/>
        </a:lt1>
        <a:dk2>
          <a:srgbClr val="1129A1"/>
        </a:dk2>
        <a:lt2>
          <a:srgbClr val="C0C0C0"/>
        </a:lt2>
        <a:accent1>
          <a:srgbClr val="4987E3"/>
        </a:accent1>
        <a:accent2>
          <a:srgbClr val="CE701A"/>
        </a:accent2>
        <a:accent3>
          <a:srgbClr val="FFFFFF"/>
        </a:accent3>
        <a:accent4>
          <a:srgbClr val="000000"/>
        </a:accent4>
        <a:accent5>
          <a:srgbClr val="B1C3EF"/>
        </a:accent5>
        <a:accent6>
          <a:srgbClr val="BA6516"/>
        </a:accent6>
        <a:hlink>
          <a:srgbClr val="36A1B6"/>
        </a:hlink>
        <a:folHlink>
          <a:srgbClr val="9CC7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db2004208gl 2">
        <a:dk1>
          <a:srgbClr val="000000"/>
        </a:dk1>
        <a:lt1>
          <a:srgbClr val="FFFFFF"/>
        </a:lt1>
        <a:dk2>
          <a:srgbClr val="351155"/>
        </a:dk2>
        <a:lt2>
          <a:srgbClr val="969696"/>
        </a:lt2>
        <a:accent1>
          <a:srgbClr val="7053CB"/>
        </a:accent1>
        <a:accent2>
          <a:srgbClr val="3282BE"/>
        </a:accent2>
        <a:accent3>
          <a:srgbClr val="FFFFFF"/>
        </a:accent3>
        <a:accent4>
          <a:srgbClr val="000000"/>
        </a:accent4>
        <a:accent5>
          <a:srgbClr val="BBB3E2"/>
        </a:accent5>
        <a:accent6>
          <a:srgbClr val="2C75AC"/>
        </a:accent6>
        <a:hlink>
          <a:srgbClr val="D17FB6"/>
        </a:hlink>
        <a:folHlink>
          <a:srgbClr val="E398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db2004208gl 3">
        <a:dk1>
          <a:srgbClr val="000000"/>
        </a:dk1>
        <a:lt1>
          <a:srgbClr val="FFFFFF"/>
        </a:lt1>
        <a:dk2>
          <a:srgbClr val="0F4D5B"/>
        </a:dk2>
        <a:lt2>
          <a:srgbClr val="969696"/>
        </a:lt2>
        <a:accent1>
          <a:srgbClr val="1B7D6A"/>
        </a:accent1>
        <a:accent2>
          <a:srgbClr val="C69940"/>
        </a:accent2>
        <a:accent3>
          <a:srgbClr val="FFFFFF"/>
        </a:accent3>
        <a:accent4>
          <a:srgbClr val="000000"/>
        </a:accent4>
        <a:accent5>
          <a:srgbClr val="ABBFB9"/>
        </a:accent5>
        <a:accent6>
          <a:srgbClr val="B38A39"/>
        </a:accent6>
        <a:hlink>
          <a:srgbClr val="3790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db2004208gl">
  <a:themeElements>
    <a:clrScheme name="cdb2004208gl 1">
      <a:dk1>
        <a:srgbClr val="000000"/>
      </a:dk1>
      <a:lt1>
        <a:srgbClr val="FFFFFF"/>
      </a:lt1>
      <a:dk2>
        <a:srgbClr val="1129A1"/>
      </a:dk2>
      <a:lt2>
        <a:srgbClr val="C0C0C0"/>
      </a:lt2>
      <a:accent1>
        <a:srgbClr val="4987E3"/>
      </a:accent1>
      <a:accent2>
        <a:srgbClr val="CE701A"/>
      </a:accent2>
      <a:accent3>
        <a:srgbClr val="FFFFFF"/>
      </a:accent3>
      <a:accent4>
        <a:srgbClr val="000000"/>
      </a:accent4>
      <a:accent5>
        <a:srgbClr val="B1C3EF"/>
      </a:accent5>
      <a:accent6>
        <a:srgbClr val="BA6516"/>
      </a:accent6>
      <a:hlink>
        <a:srgbClr val="36A1B6"/>
      </a:hlink>
      <a:folHlink>
        <a:srgbClr val="9CC769"/>
      </a:folHlink>
    </a:clrScheme>
    <a:fontScheme name="cdb2004208g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208gl 1">
        <a:dk1>
          <a:srgbClr val="000000"/>
        </a:dk1>
        <a:lt1>
          <a:srgbClr val="FFFFFF"/>
        </a:lt1>
        <a:dk2>
          <a:srgbClr val="1129A1"/>
        </a:dk2>
        <a:lt2>
          <a:srgbClr val="C0C0C0"/>
        </a:lt2>
        <a:accent1>
          <a:srgbClr val="4987E3"/>
        </a:accent1>
        <a:accent2>
          <a:srgbClr val="CE701A"/>
        </a:accent2>
        <a:accent3>
          <a:srgbClr val="FFFFFF"/>
        </a:accent3>
        <a:accent4>
          <a:srgbClr val="000000"/>
        </a:accent4>
        <a:accent5>
          <a:srgbClr val="B1C3EF"/>
        </a:accent5>
        <a:accent6>
          <a:srgbClr val="BA6516"/>
        </a:accent6>
        <a:hlink>
          <a:srgbClr val="36A1B6"/>
        </a:hlink>
        <a:folHlink>
          <a:srgbClr val="9CC7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208gl 2">
        <a:dk1>
          <a:srgbClr val="000000"/>
        </a:dk1>
        <a:lt1>
          <a:srgbClr val="FFFFFF"/>
        </a:lt1>
        <a:dk2>
          <a:srgbClr val="351155"/>
        </a:dk2>
        <a:lt2>
          <a:srgbClr val="969696"/>
        </a:lt2>
        <a:accent1>
          <a:srgbClr val="7053CB"/>
        </a:accent1>
        <a:accent2>
          <a:srgbClr val="3282BE"/>
        </a:accent2>
        <a:accent3>
          <a:srgbClr val="FFFFFF"/>
        </a:accent3>
        <a:accent4>
          <a:srgbClr val="000000"/>
        </a:accent4>
        <a:accent5>
          <a:srgbClr val="BBB3E2"/>
        </a:accent5>
        <a:accent6>
          <a:srgbClr val="2C75AC"/>
        </a:accent6>
        <a:hlink>
          <a:srgbClr val="D17FB6"/>
        </a:hlink>
        <a:folHlink>
          <a:srgbClr val="E398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208gl 3">
        <a:dk1>
          <a:srgbClr val="000000"/>
        </a:dk1>
        <a:lt1>
          <a:srgbClr val="FFFFFF"/>
        </a:lt1>
        <a:dk2>
          <a:srgbClr val="0F4D5B"/>
        </a:dk2>
        <a:lt2>
          <a:srgbClr val="969696"/>
        </a:lt2>
        <a:accent1>
          <a:srgbClr val="1B7D6A"/>
        </a:accent1>
        <a:accent2>
          <a:srgbClr val="C69940"/>
        </a:accent2>
        <a:accent3>
          <a:srgbClr val="FFFFFF"/>
        </a:accent3>
        <a:accent4>
          <a:srgbClr val="000000"/>
        </a:accent4>
        <a:accent5>
          <a:srgbClr val="ABBFB9"/>
        </a:accent5>
        <a:accent6>
          <a:srgbClr val="B38A39"/>
        </a:accent6>
        <a:hlink>
          <a:srgbClr val="3790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Tema-deluxe</Template>
  <TotalTime>2513</TotalTime>
  <Words>185</Words>
  <Application>Microsoft Office PowerPoint</Application>
  <PresentationFormat>Presentación en pantalla (4:3)</PresentationFormat>
  <Paragraphs>42</Paragraphs>
  <Slides>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2_Flujo</vt:lpstr>
      <vt:lpstr>6_cdb2004208gl</vt:lpstr>
      <vt:lpstr>3_cdb2004208gl</vt:lpstr>
      <vt:lpstr>Image</vt:lpstr>
      <vt:lpstr>Policía Nacional  de Nicaragua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DSPN</dc:title>
  <dc:creator>S.O. M. Pablo Martínez S.</dc:creator>
  <cp:lastModifiedBy>Relaciones Publicas</cp:lastModifiedBy>
  <cp:revision>398</cp:revision>
  <cp:lastPrinted>2017-01-02T16:23:23Z</cp:lastPrinted>
  <dcterms:created xsi:type="dcterms:W3CDTF">2009-04-07T16:10:18Z</dcterms:created>
  <dcterms:modified xsi:type="dcterms:W3CDTF">2017-01-02T17:07:38Z</dcterms:modified>
</cp:coreProperties>
</file>